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6"/>
  </p:notesMasterIdLst>
  <p:handoutMasterIdLst>
    <p:handoutMasterId r:id="rId37"/>
  </p:handoutMasterIdLst>
  <p:sldIdLst>
    <p:sldId id="341" r:id="rId2"/>
    <p:sldId id="419" r:id="rId3"/>
    <p:sldId id="420" r:id="rId4"/>
    <p:sldId id="421" r:id="rId5"/>
    <p:sldId id="422" r:id="rId6"/>
    <p:sldId id="423" r:id="rId7"/>
    <p:sldId id="377" r:id="rId8"/>
    <p:sldId id="372" r:id="rId9"/>
    <p:sldId id="387" r:id="rId10"/>
    <p:sldId id="371" r:id="rId11"/>
    <p:sldId id="374" r:id="rId12"/>
    <p:sldId id="401" r:id="rId13"/>
    <p:sldId id="398" r:id="rId14"/>
    <p:sldId id="365" r:id="rId15"/>
    <p:sldId id="406" r:id="rId16"/>
    <p:sldId id="442" r:id="rId17"/>
    <p:sldId id="439" r:id="rId18"/>
    <p:sldId id="440" r:id="rId19"/>
    <p:sldId id="441" r:id="rId20"/>
    <p:sldId id="416" r:id="rId21"/>
    <p:sldId id="414" r:id="rId22"/>
    <p:sldId id="415" r:id="rId23"/>
    <p:sldId id="412" r:id="rId24"/>
    <p:sldId id="431" r:id="rId25"/>
    <p:sldId id="432" r:id="rId26"/>
    <p:sldId id="433" r:id="rId27"/>
    <p:sldId id="434" r:id="rId28"/>
    <p:sldId id="435" r:id="rId29"/>
    <p:sldId id="436" r:id="rId30"/>
    <p:sldId id="438" r:id="rId31"/>
    <p:sldId id="430" r:id="rId32"/>
    <p:sldId id="428" r:id="rId33"/>
    <p:sldId id="429" r:id="rId34"/>
    <p:sldId id="379" r:id="rId3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>
        <p:scale>
          <a:sx n="77" d="100"/>
          <a:sy n="77" d="100"/>
        </p:scale>
        <p:origin x="-372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SA#85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US– 17.-19. Sep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SP-190905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5_Newport_Beach/Docs/CP-192019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5_Newport_Beach/Docs/CP-192023.zip" TargetMode="External"/><Relationship Id="rId2" Type="http://schemas.openxmlformats.org/officeDocument/2006/relationships/hyperlink" Target="http://www.3gpp.org/ftp/tsg_ct/TSG_CT/TSGC_85_Newport_Beach/Docs/CP-19202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5_Newport_Beach/Docs/CP-192079.zip" TargetMode="External"/><Relationship Id="rId5" Type="http://schemas.openxmlformats.org/officeDocument/2006/relationships/hyperlink" Target="http://www.3gpp.org/ftp/tsg_ct/TSG_CT/TSGC_85_Newport_Beach/Docs/CP-192078.zip" TargetMode="External"/><Relationship Id="rId4" Type="http://schemas.openxmlformats.org/officeDocument/2006/relationships/hyperlink" Target="http://www.3gpp.org/ftp/tsg_ct/TSG_CT/TSGC_85_Newport_Beach/Docs/CP-192077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5_Newport_Beach/Docs/CP-192182.zip" TargetMode="External"/><Relationship Id="rId2" Type="http://schemas.openxmlformats.org/officeDocument/2006/relationships/hyperlink" Target="http://www.3gpp.org/ftp/tsg_ct/TSG_CT/TSGC_85_Newport_Beach/Docs/CP-19208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5_Newport_Beach/Docs/CP-192207.zip" TargetMode="External"/><Relationship Id="rId4" Type="http://schemas.openxmlformats.org/officeDocument/2006/relationships/hyperlink" Target="http://www.3gpp.org/ftp/tsg_ct/TSG_CT/TSGC_85_Newport_Beach/Docs/CP-192184.zip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SA#85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B/D/F)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674 (432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), almost </a:t>
            </a:r>
            <a:r>
              <a:rPr lang="en-US" b="1" spc="-1" dirty="0" smtClean="0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+ 60</a:t>
            </a:r>
            <a:r>
              <a:rPr lang="en-US" b="1" spc="-1" dirty="0" smtClean="0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%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 with only one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meeting </a:t>
            </a:r>
          </a:p>
          <a:p>
            <a:pPr lvl="2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 time to prepare and discuss)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</a:t>
            </a:r>
            <a:r>
              <a:rPr lang="en-US" dirty="0" smtClean="0">
                <a:latin typeface="Arial "/>
              </a:rPr>
              <a:t>SID/WID</a:t>
            </a:r>
            <a:endParaRPr lang="en-US" dirty="0">
              <a:latin typeface="Arial "/>
            </a:endParaRPr>
          </a:p>
          <a:p>
            <a:pPr lvl="1"/>
            <a:r>
              <a:rPr lang="en-US" dirty="0" smtClean="0">
                <a:latin typeface="Arial "/>
              </a:rPr>
              <a:t>6 New and 11 Revised (see Annex)</a:t>
            </a:r>
            <a:endParaRPr lang="en-US" dirty="0">
              <a:latin typeface="Arial "/>
            </a:endParaRPr>
          </a:p>
          <a:p>
            <a:r>
              <a:rPr lang="en-US" dirty="0" smtClean="0">
                <a:latin typeface="Arial "/>
              </a:rPr>
              <a:t>New </a:t>
            </a:r>
            <a:r>
              <a:rPr lang="en-US" dirty="0">
                <a:latin typeface="Arial "/>
              </a:rPr>
              <a:t>Specification numbers allocated</a:t>
            </a:r>
          </a:p>
          <a:p>
            <a:pPr lvl="1"/>
            <a:r>
              <a:rPr lang="en-US" dirty="0" smtClean="0">
                <a:latin typeface="Arial "/>
              </a:rPr>
              <a:t>9 (see Annex)</a:t>
            </a:r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 smtClean="0">
                <a:latin typeface="Arial "/>
              </a:rPr>
              <a:t>2 TSs sent for information, 3 TRs sent for </a:t>
            </a:r>
            <a:r>
              <a:rPr lang="en-US" dirty="0" smtClean="0">
                <a:latin typeface="Arial "/>
              </a:rPr>
              <a:t>approval (see Annex)</a:t>
            </a: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1/2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086071" cy="4351338"/>
          </a:xfrm>
        </p:spPr>
        <p:txBody>
          <a:bodyPr/>
          <a:lstStyle/>
          <a:p>
            <a:r>
              <a:rPr lang="en-US" dirty="0"/>
              <a:t>LS on SUCI computation from an </a:t>
            </a:r>
            <a:r>
              <a:rPr lang="en-US" dirty="0" smtClean="0"/>
              <a:t>Non-Specific Identifier</a:t>
            </a:r>
          </a:p>
          <a:p>
            <a:pPr lvl="1"/>
            <a:r>
              <a:rPr lang="en-US" dirty="0" smtClean="0"/>
              <a:t>LS in SP-</a:t>
            </a:r>
            <a:r>
              <a:rPr lang="fr-FR" dirty="0" smtClean="0"/>
              <a:t>190908</a:t>
            </a:r>
            <a:endParaRPr lang="en-US" dirty="0" smtClean="0"/>
          </a:p>
          <a:p>
            <a:pPr lvl="1"/>
            <a:r>
              <a:rPr lang="en-US" dirty="0" smtClean="0"/>
              <a:t>Discussion triggered </a:t>
            </a:r>
            <a:r>
              <a:rPr lang="en-US" dirty="0"/>
              <a:t>by a CT6 CR in C6-190279 submitted to </a:t>
            </a:r>
            <a:r>
              <a:rPr lang="en-US" dirty="0" smtClean="0"/>
              <a:t>CT#85 </a:t>
            </a:r>
          </a:p>
          <a:p>
            <a:pPr lvl="1"/>
            <a:r>
              <a:rPr lang="en-US" dirty="0" smtClean="0"/>
              <a:t>SA1, SA2, </a:t>
            </a:r>
            <a:r>
              <a:rPr lang="en-US" dirty="0" smtClean="0"/>
              <a:t>SA3 asked </a:t>
            </a:r>
            <a:r>
              <a:rPr lang="en-US" dirty="0" smtClean="0"/>
              <a:t>to clarify the use of the different types of 5G Ids (IMSI/NSI)</a:t>
            </a:r>
          </a:p>
          <a:p>
            <a:pPr lvl="1"/>
            <a:r>
              <a:rPr lang="en-US" dirty="0" smtClean="0"/>
              <a:t>The ambiguity </a:t>
            </a:r>
            <a:r>
              <a:rPr lang="en-US" dirty="0" smtClean="0"/>
              <a:t>identifies since </a:t>
            </a:r>
            <a:r>
              <a:rPr lang="en-US" dirty="0" smtClean="0"/>
              <a:t>the beginning of the release 15, </a:t>
            </a:r>
            <a:r>
              <a:rPr lang="en-US" dirty="0" smtClean="0"/>
              <a:t>already </a:t>
            </a:r>
            <a:r>
              <a:rPr lang="en-US" dirty="0" smtClean="0"/>
              <a:t>highlighted by CT WGs.</a:t>
            </a:r>
          </a:p>
          <a:p>
            <a:pPr lvl="1"/>
            <a:endParaRPr lang="en-US" dirty="0" smtClean="0"/>
          </a:p>
          <a:p>
            <a:r>
              <a:rPr lang="en-US" dirty="0"/>
              <a:t>TC INT pushes for a stronger coordination with 3GPP TSGs</a:t>
            </a:r>
          </a:p>
          <a:p>
            <a:pPr lvl="1"/>
            <a:r>
              <a:rPr lang="en-US" dirty="0"/>
              <a:t>Initial discussion to consider the possible way forward</a:t>
            </a:r>
          </a:p>
          <a:p>
            <a:pPr lvl="1"/>
            <a:r>
              <a:rPr lang="en-US" dirty="0"/>
              <a:t>Further discussion needed. Nothing decided at this stage</a:t>
            </a:r>
            <a:endParaRPr lang="fr-FR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Résultats de recherche d'images pour « collateral damage film 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789" y="1828799"/>
            <a:ext cx="1358993" cy="200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2/2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"</a:t>
            </a:r>
            <a:r>
              <a:rPr lang="fr-FR" dirty="0" err="1" smtClean="0"/>
              <a:t>Collateral</a:t>
            </a:r>
            <a:r>
              <a:rPr lang="fr-FR" dirty="0" smtClean="0"/>
              <a:t> damage" of the Rel-17 </a:t>
            </a:r>
            <a:r>
              <a:rPr lang="fr-FR" dirty="0" err="1" smtClean="0"/>
              <a:t>prioritization</a:t>
            </a:r>
            <a:r>
              <a:rPr lang="fr-FR" dirty="0" smtClean="0"/>
              <a:t> </a:t>
            </a:r>
          </a:p>
          <a:p>
            <a:pPr lvl="1"/>
            <a:r>
              <a:rPr lang="fr-FR" dirty="0" smtClean="0"/>
              <a:t>Rel-17 </a:t>
            </a:r>
            <a:r>
              <a:rPr lang="fr-FR" dirty="0" err="1" smtClean="0"/>
              <a:t>prioritization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an important topic for 3GPP</a:t>
            </a:r>
          </a:p>
          <a:p>
            <a:pPr lvl="1"/>
            <a:r>
              <a:rPr lang="fr-FR" dirty="0" smtClean="0"/>
              <a:t>But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done</a:t>
            </a:r>
            <a:r>
              <a:rPr lang="fr-FR" dirty="0" smtClean="0"/>
              <a:t> at the </a:t>
            </a:r>
            <a:r>
              <a:rPr lang="fr-FR" dirty="0" err="1" smtClean="0"/>
              <a:t>expense</a:t>
            </a:r>
            <a:r>
              <a:rPr lang="fr-FR" dirty="0" smtClean="0"/>
              <a:t> of the TSG </a:t>
            </a:r>
            <a:r>
              <a:rPr lang="fr-FR" dirty="0" err="1" smtClean="0"/>
              <a:t>plenaries</a:t>
            </a:r>
            <a:endParaRPr lang="fr-FR" dirty="0" smtClean="0"/>
          </a:p>
          <a:p>
            <a:pPr lvl="1"/>
            <a:r>
              <a:rPr lang="fr-FR" dirty="0" smtClean="0"/>
              <a:t>For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consecutive</a:t>
            </a:r>
            <a:r>
              <a:rPr lang="fr-FR" dirty="0" smtClean="0"/>
              <a:t> </a:t>
            </a:r>
            <a:r>
              <a:rPr lang="fr-FR" dirty="0" err="1" smtClean="0"/>
              <a:t>plenaries</a:t>
            </a:r>
            <a:r>
              <a:rPr lang="fr-FR" dirty="0" smtClean="0"/>
              <a:t>, CT has been </a:t>
            </a:r>
            <a:r>
              <a:rPr lang="fr-FR" dirty="0" err="1" smtClean="0"/>
              <a:t>handled</a:t>
            </a:r>
            <a:r>
              <a:rPr lang="fr-FR" dirty="0" smtClean="0"/>
              <a:t> in one </a:t>
            </a:r>
            <a:r>
              <a:rPr lang="fr-FR" dirty="0" err="1" smtClean="0"/>
              <a:t>day</a:t>
            </a:r>
            <a:endParaRPr lang="fr-FR" dirty="0" smtClean="0"/>
          </a:p>
          <a:p>
            <a:pPr lvl="2"/>
            <a:r>
              <a:rPr lang="fr-FR" dirty="0" smtClean="0"/>
              <a:t>To </a:t>
            </a:r>
            <a:r>
              <a:rPr lang="fr-FR" dirty="0" err="1" smtClean="0"/>
              <a:t>allow</a:t>
            </a:r>
            <a:r>
              <a:rPr lang="fr-FR" dirty="0" smtClean="0"/>
              <a:t> CT </a:t>
            </a:r>
            <a:r>
              <a:rPr lang="fr-FR" dirty="0" err="1" smtClean="0"/>
              <a:t>delegates</a:t>
            </a:r>
            <a:r>
              <a:rPr lang="fr-FR" dirty="0" smtClean="0"/>
              <a:t> to attend SA discussions</a:t>
            </a:r>
          </a:p>
          <a:p>
            <a:pPr lvl="2"/>
            <a:r>
              <a:rPr lang="fr-FR" dirty="0" err="1" smtClean="0"/>
              <a:t>Only</a:t>
            </a:r>
            <a:r>
              <a:rPr lang="fr-FR" dirty="0" smtClean="0"/>
              <a:t> possible </a:t>
            </a:r>
            <a:r>
              <a:rPr lang="fr-FR" dirty="0" err="1" smtClean="0"/>
              <a:t>thanks</a:t>
            </a:r>
            <a:r>
              <a:rPr lang="fr-FR" dirty="0" smtClean="0"/>
              <a:t> to </a:t>
            </a:r>
            <a:r>
              <a:rPr lang="fr-FR" dirty="0"/>
              <a:t>the </a:t>
            </a:r>
            <a:r>
              <a:rPr lang="fr-FR" dirty="0" err="1" smtClean="0"/>
              <a:t>amazing</a:t>
            </a:r>
            <a:r>
              <a:rPr lang="fr-FR" dirty="0" smtClean="0"/>
              <a:t> </a:t>
            </a:r>
            <a:r>
              <a:rPr lang="fr-FR" dirty="0" err="1" smtClean="0"/>
              <a:t>concerted</a:t>
            </a:r>
            <a:r>
              <a:rPr lang="fr-FR" dirty="0" smtClean="0"/>
              <a:t> effort of the WG chairs, rapporteurs and </a:t>
            </a:r>
            <a:r>
              <a:rPr lang="fr-FR" dirty="0" err="1" smtClean="0"/>
              <a:t>delegates</a:t>
            </a:r>
            <a:r>
              <a:rPr lang="fr-FR" dirty="0" smtClean="0"/>
              <a:t> </a:t>
            </a:r>
            <a:r>
              <a:rPr lang="fr-FR" dirty="0" err="1" smtClean="0"/>
              <a:t>before</a:t>
            </a:r>
            <a:r>
              <a:rPr lang="fr-FR" dirty="0" smtClean="0"/>
              <a:t> and </a:t>
            </a:r>
            <a:r>
              <a:rPr lang="fr-FR" dirty="0" err="1" smtClean="0"/>
              <a:t>during</a:t>
            </a:r>
            <a:r>
              <a:rPr lang="fr-FR" dirty="0" smtClean="0"/>
              <a:t> the plenary</a:t>
            </a:r>
            <a:endParaRPr lang="fr-FR" dirty="0"/>
          </a:p>
          <a:p>
            <a:pPr lvl="1"/>
            <a:r>
              <a:rPr lang="fr-FR" dirty="0" smtClean="0"/>
              <a:t>But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limits</a:t>
            </a:r>
            <a:r>
              <a:rPr lang="fr-FR" dirty="0" smtClean="0"/>
              <a:t> </a:t>
            </a:r>
            <a:r>
              <a:rPr lang="fr-FR" dirty="0" err="1" smtClean="0"/>
              <a:t>too</a:t>
            </a:r>
            <a:r>
              <a:rPr lang="fr-FR" dirty="0" smtClean="0"/>
              <a:t> </a:t>
            </a:r>
            <a:r>
              <a:rPr lang="fr-FR" dirty="0" err="1" smtClean="0"/>
              <a:t>much</a:t>
            </a:r>
            <a:r>
              <a:rPr lang="fr-FR" dirty="0" smtClean="0"/>
              <a:t> the meeting time for </a:t>
            </a:r>
            <a:r>
              <a:rPr lang="fr-FR" dirty="0" err="1" smtClean="0"/>
              <a:t>additional</a:t>
            </a:r>
            <a:r>
              <a:rPr lang="fr-FR" dirty="0" smtClean="0"/>
              <a:t> discussions</a:t>
            </a:r>
          </a:p>
          <a:p>
            <a:pPr lvl="2"/>
            <a:r>
              <a:rPr lang="fr-FR" dirty="0" err="1" smtClean="0"/>
              <a:t>technical</a:t>
            </a:r>
            <a:r>
              <a:rPr lang="fr-FR" dirty="0" smtClean="0"/>
              <a:t> issues to </a:t>
            </a:r>
            <a:r>
              <a:rPr lang="fr-FR" dirty="0" err="1" smtClean="0"/>
              <a:t>solve</a:t>
            </a:r>
            <a:r>
              <a:rPr lang="fr-FR" dirty="0" smtClean="0"/>
              <a:t> at the plenary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Work</a:t>
            </a:r>
            <a:r>
              <a:rPr lang="fr-FR" dirty="0" smtClean="0"/>
              <a:t> plan management, etc.</a:t>
            </a:r>
          </a:p>
          <a:p>
            <a:pPr lvl="1"/>
            <a:r>
              <a:rPr lang="fr-FR" dirty="0" smtClean="0"/>
              <a:t>TSG chairs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avoid</a:t>
            </a:r>
            <a:r>
              <a:rPr lang="fr-FR" dirty="0" smtClean="0"/>
              <a:t> collisions </a:t>
            </a:r>
            <a:r>
              <a:rPr lang="fr-FR" dirty="0" err="1" smtClean="0"/>
              <a:t>between</a:t>
            </a:r>
            <a:r>
              <a:rPr lang="fr-FR" dirty="0" smtClean="0"/>
              <a:t> SA and CT plenary sessions.</a:t>
            </a:r>
          </a:p>
          <a:p>
            <a:pPr lvl="2"/>
            <a:endParaRPr lang="fr-FR" dirty="0"/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844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SA	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14785"/>
            <a:ext cx="10727724" cy="4351338"/>
          </a:xfrm>
        </p:spPr>
        <p:txBody>
          <a:bodyPr/>
          <a:lstStyle/>
          <a:p>
            <a:r>
              <a:rPr lang="en-US" dirty="0"/>
              <a:t>ETSI Forge Trial Feedback</a:t>
            </a:r>
            <a:endParaRPr lang="en-US" dirty="0" smtClean="0"/>
          </a:p>
          <a:p>
            <a:pPr lvl="1"/>
            <a:r>
              <a:rPr lang="en-US" dirty="0" smtClean="0"/>
              <a:t>Official </a:t>
            </a:r>
            <a:r>
              <a:rPr lang="en-US" b="1" dirty="0"/>
              <a:t>adoption</a:t>
            </a:r>
            <a:r>
              <a:rPr lang="en-US" dirty="0"/>
              <a:t> of ETSI Forge (</a:t>
            </a:r>
            <a:r>
              <a:rPr lang="en-US" dirty="0" err="1"/>
              <a:t>GitLab</a:t>
            </a:r>
            <a:r>
              <a:rPr lang="en-US" dirty="0"/>
              <a:t>) </a:t>
            </a:r>
            <a:r>
              <a:rPr lang="en-US" dirty="0" smtClean="0"/>
              <a:t>by SA for API. </a:t>
            </a:r>
            <a:r>
              <a:rPr lang="en-US" dirty="0"/>
              <a:t>Endorsed by </a:t>
            </a:r>
            <a:r>
              <a:rPr lang="en-US" dirty="0" smtClean="0"/>
              <a:t>CT.</a:t>
            </a:r>
            <a:endParaRPr lang="en-US" dirty="0"/>
          </a:p>
          <a:p>
            <a:pPr lvl="1"/>
            <a:r>
              <a:rPr lang="en-US" dirty="0" smtClean="0"/>
              <a:t>development/maintenance</a:t>
            </a:r>
          </a:p>
          <a:p>
            <a:pPr lvl="1"/>
            <a:r>
              <a:rPr lang="en-US" dirty="0" smtClean="0"/>
              <a:t>see SP-190911</a:t>
            </a:r>
          </a:p>
          <a:p>
            <a:r>
              <a:rPr lang="en-US" dirty="0"/>
              <a:t>3GPP coordination for IANA port assignment request</a:t>
            </a:r>
          </a:p>
          <a:p>
            <a:pPr lvl="1"/>
            <a:r>
              <a:rPr lang="en-US" altLang="en-US" dirty="0"/>
              <a:t>necessity for a 3GPP coordination to centralize the port assignment requests</a:t>
            </a:r>
          </a:p>
          <a:p>
            <a:pPr lvl="1"/>
            <a:r>
              <a:rPr lang="en-US" dirty="0" smtClean="0"/>
              <a:t>Approval of all TSGs is requested. Proposal endorsed by CT.</a:t>
            </a:r>
          </a:p>
          <a:p>
            <a:pPr lvl="1"/>
            <a:r>
              <a:rPr lang="en-US" dirty="0" smtClean="0"/>
              <a:t>See SP-190912</a:t>
            </a:r>
            <a:endParaRPr lang="en-US" dirty="0"/>
          </a:p>
          <a:p>
            <a:r>
              <a:rPr lang="en-US" dirty="0" smtClean="0"/>
              <a:t>CR to 21.900</a:t>
            </a:r>
          </a:p>
          <a:p>
            <a:pPr lvl="1"/>
            <a:r>
              <a:rPr lang="en-US" dirty="0" smtClean="0"/>
              <a:t>to update the description of handling of </a:t>
            </a:r>
            <a:r>
              <a:rPr lang="en-US" dirty="0" err="1" smtClean="0"/>
              <a:t>OpenAPI</a:t>
            </a:r>
            <a:r>
              <a:rPr lang="en-US" dirty="0" smtClean="0"/>
              <a:t> by MCC</a:t>
            </a:r>
          </a:p>
          <a:p>
            <a:pPr lvl="1"/>
            <a:r>
              <a:rPr lang="en-US" dirty="0" smtClean="0"/>
              <a:t>See 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94144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Special thanks to MCC for excellent meeting support.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</a:t>
            </a:r>
            <a:r>
              <a:rPr lang="en-US" altLang="fr-FR" dirty="0" smtClean="0"/>
              <a:t>Items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608294"/>
              </p:ext>
            </p:extLst>
          </p:nvPr>
        </p:nvGraphicFramePr>
        <p:xfrm>
          <a:off x="224631" y="1798541"/>
          <a:ext cx="11742738" cy="49710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97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5496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CP-192019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Load and Overload Control of 5GC Service Based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support for integrated access and backhaul (IAB)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60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5GS Enhanced support of OTA mechanism for UICC configuration parameter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29.544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</a:t>
                      </a:r>
                      <a:r>
                        <a:rPr lang="en-GB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extension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enhancements for Common API Framework for 3GPP Northbound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1507581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Service Enabler Architecture Layer for Verticals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24.544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24.545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24.546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24.547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24.548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29.549(CT3)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558282"/>
              </p:ext>
            </p:extLst>
          </p:nvPr>
        </p:nvGraphicFramePr>
        <p:xfrm>
          <a:off x="135409" y="1973906"/>
          <a:ext cx="11742738" cy="381805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CP-192022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5G URLLC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CP-192023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Work Item on CT aspects of SBA interactions between IMS and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5GS enhanced support of vertical and LAN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24.535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CP-192077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V2XAPP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CP-192078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eV2XARC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CP-192079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on wireless and wireline convergence for the 5G system architecture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82079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833224"/>
              </p:ext>
            </p:extLst>
          </p:nvPr>
        </p:nvGraphicFramePr>
        <p:xfrm>
          <a:off x="151558" y="1973906"/>
          <a:ext cx="11726589" cy="3759966"/>
        </p:xfrm>
        <a:graphic>
          <a:graphicData uri="http://schemas.openxmlformats.org/drawingml/2006/table">
            <a:tbl>
              <a:tblPr firstRow="1" firstCol="1" bandRow="1"/>
              <a:tblGrid>
                <a:gridCol w="14368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CP-192081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Mission Critical Data for Rel-16 - CT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</a:t>
                      </a:r>
                      <a:r>
                        <a:rPr lang="en-GB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29.591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CP-192182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</a:t>
                      </a:r>
                      <a:r>
                        <a:rPr lang="en-GB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xBDT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CP-192184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</a:t>
                      </a:r>
                      <a:r>
                        <a:rPr lang="en-GB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eNAPIs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44983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CP-192207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optimisations on UE radio capability signalling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44983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enhancement of the 5GC Location Services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24.571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6992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74147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</a:t>
            </a:r>
            <a:r>
              <a:rPr lang="fr-FR" altLang="en-US" sz="1800"/>
              <a:t>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johannes.achter@t-mobile.at</a:t>
            </a: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smtClean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184331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TS 29.544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OTA Services; Stage 3</a:t>
                      </a:r>
                      <a:endParaRPr lang="en-GB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24.544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Group management SEAL service; Protocol Specifications; </a:t>
                      </a:r>
                      <a:endParaRPr lang="fr-FR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24.545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Location management SEAL service; Protocol Specifications; </a:t>
                      </a:r>
                      <a:endParaRPr lang="fr-FR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24.546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Configuration management SEAL service; Protocol Specifications; </a:t>
                      </a:r>
                      <a:endParaRPr lang="fr-FR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24.547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Identity management SEAL service; Protocol Specifications; 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24.548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Network resource management SEAL service; Protocol Specifications; 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514908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29.549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Service Enabler Architecture Layer for Verticals (SEAL) </a:t>
                      </a: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service;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24.535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Device-side TSN Translator (DS-TT) to Network-side TSN Translator (NW-TT) protocol aspects; Stage 3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29.591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5G System; Network Exposure Function Southbound Services;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Stage 3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47069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019513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C1-194073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Updates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new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stage-2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requirements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CAG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information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structure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1273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1219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C1-194100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PLMN ID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that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S-NSSAI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relates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712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1488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C1-194388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Removal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eDRX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support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with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RRC_INACTIVE for NB-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IoT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1346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CR#1669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general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description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RACS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1517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Adding general description of RACS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3241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23.401 CR 3526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C1-194404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 of UE support for RACS and of UE radio capability ID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3242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23.401 CR 3526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C1-194406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UE radio capability ID assignment by the network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3243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23.401 CR 3519, TS 23.401 CR 3526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C1-194435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No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RRC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inactive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for NB-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IoT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1371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CR#1669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C1-194519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Strictly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periodic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handling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due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to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emergency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service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1405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TS/TR 23.501 CR 1632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C1-194742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Correct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obtaining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IMEI after Mobility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from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 5GC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24.301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3226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TS/TR 23.216 CR 0357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CT1: CRs </a:t>
            </a:r>
            <a:r>
              <a:rPr lang="en-US" dirty="0"/>
              <a:t>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857534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C1-194753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Maintaining the UL and DL NAS COUNTs after a handover from 5GS to EPS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1305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33.501 CR 0611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C1-194754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Maintaining the UL and DL NAS COUNTs after a handover from 5GS to EPS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1306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33.501 CR 0611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C1-194774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Removal of Editor's note on adding unified access control configuration to "list of subscriber data" for access to SNPNs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1360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23.122 CR 0446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C1-194878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Take into account continuity from 5GS to EPS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24.237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1293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23.237 CR 0511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C1-194879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Take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into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account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continuity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from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5GS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EPS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24.237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1294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23.237 CR 0512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C1-194925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 network type restriction determined by operator policy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TS23.501 / CR#1454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C1-194926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PDU session modication command not forwarded to 5G AN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1189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1468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C1-194939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Updates to UE-requested PDU session procedures for converting to MA PDU session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1425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1611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C1-194947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 of UE support for RACS and of UE radio capability ID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1517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C1-194955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5G-RG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usage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ANDSP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24.526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42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23.316 CR 0015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CT1: CRs </a:t>
            </a:r>
            <a:r>
              <a:rPr lang="en-US" dirty="0"/>
              <a:t>for conditional approval II</a:t>
            </a:r>
          </a:p>
        </p:txBody>
      </p:sp>
    </p:spTree>
    <p:extLst>
      <p:ext uri="{BB962C8B-B14F-4D97-AF65-F5344CB8AC3E}">
        <p14:creationId xmlns:p14="http://schemas.microsoft.com/office/powerpoint/2010/main" val="3688862826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36063"/>
              </p:ext>
            </p:extLst>
          </p:nvPr>
        </p:nvGraphicFramePr>
        <p:xfrm>
          <a:off x="802105" y="1999343"/>
          <a:ext cx="10418888" cy="3895987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C1-194960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Alignment with stage-2 on PEI for 5G-RG and FN-RG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1279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1466, TS 23.316 CR 0008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C1-194985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 of UE support for transfer of port management information containers, MAC address and DS-TT residence time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1464, TS 23.502 CR 1464, TS 23.503 CR 0288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C1-195132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Address EN on PLMN Selector list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24.502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94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23.501 CR 1455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C1-195136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UE radio capability ID assignment by the network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1357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1517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C1-195168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Service gap control, follow-on request indicator at initial registration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23.502 CR 1496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C1-195188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Adding support for transfer of Ethernet port management information containers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1359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1464, TS 23.502 CR 1464, TS 23.503 CR 0288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C1-195190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Port management information container: Delivery via the NAS protocol and coding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1470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1464, TS 23.502 CR 1464, TS 23.503 CR 0288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C1-195201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Use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URSP </a:t>
                      </a: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rules</a:t>
                      </a: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in EPS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24.526</a:t>
                      </a: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47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1521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CT1: CRs </a:t>
            </a:r>
            <a:r>
              <a:rPr lang="en-US" dirty="0"/>
              <a:t>for conditional approval III</a:t>
            </a:r>
          </a:p>
        </p:txBody>
      </p:sp>
    </p:spTree>
    <p:extLst>
      <p:ext uri="{BB962C8B-B14F-4D97-AF65-F5344CB8AC3E}">
        <p14:creationId xmlns:p14="http://schemas.microsoft.com/office/powerpoint/2010/main" val="209856704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915600"/>
              </p:ext>
            </p:extLst>
          </p:nvPr>
        </p:nvGraphicFramePr>
        <p:xfrm>
          <a:off x="808074" y="1999343"/>
          <a:ext cx="10412919" cy="4301272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415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3392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Rel-14 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#1062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#1063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3394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#1064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3395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8241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3397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29.292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3398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29.292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#0161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3384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"Multi-Device" and "Multi-Identity" services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6371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3443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to support service experience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#0049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0001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3585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to support QoS sustainability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#0050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0034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CT3: CRs </a:t>
            </a:r>
            <a:r>
              <a:rPr lang="en-US" dirty="0"/>
              <a:t>for conditional approval(I) </a:t>
            </a:r>
          </a:p>
        </p:txBody>
      </p:sp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572647"/>
              </p:ext>
            </p:extLst>
          </p:nvPr>
        </p:nvGraphicFramePr>
        <p:xfrm>
          <a:off x="808074" y="1999343"/>
          <a:ext cx="10412919" cy="4138538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07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to support QoS sustainability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#0051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0034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3048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NID as input for policy decisions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1591</a:t>
                      </a:r>
                      <a:b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</a:b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3430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NID as input for policy decisions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#0303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1591</a:t>
                      </a:r>
                      <a:b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</a:b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3064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NID as input for policy decisions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#0036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1591</a:t>
                      </a:r>
                      <a:b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</a:b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3452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#0311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3457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#0041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3413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Handling of requests colliding with an existing context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#0302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29.502 CR 0182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3596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Monitoring support for URLLC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#3596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TS23.503 CR 0227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CT3: CRs </a:t>
            </a:r>
            <a:r>
              <a:rPr lang="en-US" dirty="0"/>
              <a:t>for conditional approval(II) </a:t>
            </a:r>
          </a:p>
        </p:txBody>
      </p:sp>
    </p:spTree>
    <p:extLst>
      <p:ext uri="{BB962C8B-B14F-4D97-AF65-F5344CB8AC3E}">
        <p14:creationId xmlns:p14="http://schemas.microsoft.com/office/powerpoint/2010/main" val="67459321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829064"/>
              </p:ext>
            </p:extLst>
          </p:nvPr>
        </p:nvGraphicFramePr>
        <p:xfrm>
          <a:off x="808074" y="1999343"/>
          <a:ext cx="10412919" cy="1576039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5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 0076 29.522 Rel-16 Applying BDT policy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#0076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1573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 1058 29.163 Rel-16 Modification on the setting of P-Asserted-Identity header field when a calling party number is not available.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#1058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 CR 0990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 0990 29.165 Rel-16 Clarification of the usage restriction of P-Asserted-Identity header field over the II-NNI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TS29.163 CR 1058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CT3: CRs </a:t>
            </a:r>
            <a:r>
              <a:rPr lang="en-US" dirty="0"/>
              <a:t>for conditional approval(III) </a:t>
            </a:r>
          </a:p>
        </p:txBody>
      </p:sp>
    </p:spTree>
    <p:extLst>
      <p:ext uri="{BB962C8B-B14F-4D97-AF65-F5344CB8AC3E}">
        <p14:creationId xmlns:p14="http://schemas.microsoft.com/office/powerpoint/2010/main" val="338100180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=""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xmlns="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50855"/>
              </p:ext>
            </p:extLst>
          </p:nvPr>
        </p:nvGraphicFramePr>
        <p:xfrm>
          <a:off x="808074" y="1999343"/>
          <a:ext cx="10412919" cy="3775496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0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CP-192193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N26 based interworking procedures with I-SMF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0166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 1559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CP-192133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PlmnId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29.503... CR 0212.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CP-192193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Missing "Secondary RAT usage data" attributes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0175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 1535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CP-192193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ETSUN: Create service operation for buffered data forwarding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0188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 1535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CP-192194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SMF selection with Delegated Discovery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0169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 1664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CP-192107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Static IP Address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0225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TS23.502  CR 1613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CP-192107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Static IP Address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TS23.502  CR 1613.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CP-192193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N26 based interworking procedures with I-SMF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0166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23.502 CR 1559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CP-192133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PlmnId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0103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29.503... CR 0212.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CT4: CRs </a:t>
            </a:r>
            <a:r>
              <a:rPr lang="en-US" dirty="0"/>
              <a:t>for conditional </a:t>
            </a:r>
            <a:r>
              <a:rPr lang="en-US" dirty="0" smtClean="0"/>
              <a:t>approval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719079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42411"/>
              </p:ext>
            </p:extLst>
          </p:nvPr>
        </p:nvGraphicFramePr>
        <p:xfrm>
          <a:off x="135408" y="1973906"/>
          <a:ext cx="11257521" cy="1528163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29.380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Critical Push To Talk (MCPTT) media plane control interworking with LMR systems;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4741128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24.174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 Multi-Device and Multi-Identity in IMS;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8087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2690"/>
              </p:ext>
            </p:extLst>
          </p:nvPr>
        </p:nvGraphicFramePr>
        <p:xfrm>
          <a:off x="135408" y="1973906"/>
          <a:ext cx="11257521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23.735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enhancements of Public Warning System; (Release 16)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29.892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User Plane Protocol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29.843</a:t>
                      </a:r>
                    </a:p>
                    <a:p>
                      <a:pPr marL="0" algn="l" defTabSz="914400" rtl="0" eaLnBrk="1" fontAlgn="t" latinLnBrk="0" hangingPunct="1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Load and Overload Control of 5GC Service Based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Lionel Morand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>
                <a:latin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Lionel.morand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@ornage.com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Hao.Jing@3gpp.org</a:t>
            </a:r>
            <a:endParaRPr lang="en-US" altLang="en-US" sz="18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CT4#91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4F06D745-F9A9-41DB-A280-B7E9B1D02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="" xmlns:a16="http://schemas.microsoft.com/office/drawing/2014/main" id="{40FDE7BF-E414-4B6C-9B7A-B34D38ECA3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29855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7" y="2029855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CT#85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260</a:t>
            </a:r>
            <a:endParaRPr lang="en-US" dirty="0"/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879 Cat B/C/D/F 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6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11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3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 </a:t>
            </a:r>
            <a:r>
              <a:rPr lang="en-US" altLang="fr-FR" dirty="0"/>
              <a:t>CT#85:</a:t>
            </a:r>
          </a:p>
          <a:p>
            <a:pPr lvl="1"/>
            <a:r>
              <a:rPr lang="en-US" altLang="fr-FR" dirty="0"/>
              <a:t>175 registered</a:t>
            </a:r>
          </a:p>
          <a:p>
            <a:pPr lvl="2"/>
            <a:r>
              <a:rPr lang="en-US" dirty="0"/>
              <a:t>136 confirmed registration</a:t>
            </a:r>
          </a:p>
          <a:p>
            <a:pPr lvl="2"/>
            <a:r>
              <a:rPr lang="en-US" dirty="0"/>
              <a:t>~ 70 </a:t>
            </a:r>
            <a:r>
              <a:rPr lang="en-US" dirty="0" smtClean="0"/>
              <a:t>attended</a:t>
            </a:r>
          </a:p>
          <a:p>
            <a:r>
              <a:rPr lang="en-US" dirty="0"/>
              <a:t>CRs for conditional approval listed in the </a:t>
            </a:r>
            <a:r>
              <a:rPr lang="en-US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8 – Release 14 Status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dirty="0"/>
              <a:t>0</a:t>
            </a:r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1 (Cat F)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2 (1 Cat A)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2 (Cat F), 3 (Cat A)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33 (Cat F), 5 (Cat A)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265894" y="5648205"/>
            <a:ext cx="9268756" cy="523220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</a:rPr>
              <a:t>Fairly low number of CR against pre-Rel-15 specifications </a:t>
            </a:r>
            <a:r>
              <a:rPr lang="en-US" sz="2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sym typeface="Wingdings" panose="05000000000000000000" pitchFamily="2" charset="2"/>
              </a:rPr>
              <a:t>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significant less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127 (396 at CT#84)</a:t>
            </a:r>
          </a:p>
          <a:p>
            <a:pPr lvl="1"/>
            <a:r>
              <a:rPr lang="en-US" b="1" spc="-1" dirty="0" smtClean="0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- 68%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of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compared to the last plenary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All Rel-15 related Work Items 100% in CT#82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8748</TotalTime>
  <Words>2390</Words>
  <Application>Microsoft Office PowerPoint</Application>
  <PresentationFormat>Personnalisé</PresentationFormat>
  <Paragraphs>677</Paragraphs>
  <Slides>34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5" baseType="lpstr">
      <vt:lpstr>Office Theme</vt:lpstr>
      <vt:lpstr>CT Status Report  to TSG SA#85</vt:lpstr>
      <vt:lpstr>TSG CT Officials</vt:lpstr>
      <vt:lpstr>TSG CT WG1 Officials</vt:lpstr>
      <vt:lpstr>TSG CT WG3 Officials</vt:lpstr>
      <vt:lpstr>TSG CT WG4 Officials</vt:lpstr>
      <vt:lpstr>TSG CT WG6 Officials</vt:lpstr>
      <vt:lpstr>TSG WG CT#85 Statistics</vt:lpstr>
      <vt:lpstr>Release 8 – Release 14 Status</vt:lpstr>
      <vt:lpstr>Release 15 Status</vt:lpstr>
      <vt:lpstr>Release 16 Status</vt:lpstr>
      <vt:lpstr>For Information to SA   1/2</vt:lpstr>
      <vt:lpstr>For Information to SA   2/2</vt:lpstr>
      <vt:lpstr>For Action to SA </vt:lpstr>
      <vt:lpstr>Acknowledgement</vt:lpstr>
      <vt:lpstr>Annex</vt:lpstr>
      <vt:lpstr>New approved  Study/Work Items</vt:lpstr>
      <vt:lpstr>New approved  Study/Work Items</vt:lpstr>
      <vt:lpstr>Revised approved  Study/Work Items 1/2</vt:lpstr>
      <vt:lpstr>Revised approved  Study/Work Items 2/2</vt:lpstr>
      <vt:lpstr>New Specification numbers</vt:lpstr>
      <vt:lpstr>New allocated Specification numbers 1/2</vt:lpstr>
      <vt:lpstr>New allocated Specification numbers 2/2</vt:lpstr>
      <vt:lpstr>CRs for conditional approval </vt:lpstr>
      <vt:lpstr>CT1: CRs for conditional approval I</vt:lpstr>
      <vt:lpstr>CT1: CRs for conditional approval II</vt:lpstr>
      <vt:lpstr>CT1: CRs for conditional approval III</vt:lpstr>
      <vt:lpstr>CT3: CRs for conditional approval(I) </vt:lpstr>
      <vt:lpstr>CT3: CRs for conditional approval(II) </vt:lpstr>
      <vt:lpstr>CT3: CRs for conditional approval(III) </vt:lpstr>
      <vt:lpstr>CT4: CRs for conditional approval </vt:lpstr>
      <vt:lpstr>TR/TS sent to plenary</vt:lpstr>
      <vt:lpstr>New Rel-16 TR/TS for information</vt:lpstr>
      <vt:lpstr>New Rel-16 TR/TS for Approval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696</cp:revision>
  <dcterms:created xsi:type="dcterms:W3CDTF">2010-02-05T13:52:04Z</dcterms:created>
  <dcterms:modified xsi:type="dcterms:W3CDTF">2019-09-19T18:52:06Z</dcterms:modified>
  <cp:contentStatus>Template 2017</cp:contentStatus>
</cp:coreProperties>
</file>